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6" r:id="rId3"/>
    <p:sldId id="258" r:id="rId4"/>
    <p:sldId id="259" r:id="rId5"/>
    <p:sldId id="284" r:id="rId6"/>
    <p:sldId id="260" r:id="rId7"/>
    <p:sldId id="261" r:id="rId8"/>
    <p:sldId id="285" r:id="rId9"/>
    <p:sldId id="262" r:id="rId10"/>
    <p:sldId id="269" r:id="rId11"/>
    <p:sldId id="286" r:id="rId12"/>
    <p:sldId id="270" r:id="rId13"/>
    <p:sldId id="271" r:id="rId14"/>
    <p:sldId id="287" r:id="rId15"/>
    <p:sldId id="272" r:id="rId16"/>
    <p:sldId id="273" r:id="rId17"/>
    <p:sldId id="288" r:id="rId18"/>
    <p:sldId id="274" r:id="rId19"/>
    <p:sldId id="275" r:id="rId20"/>
    <p:sldId id="289" r:id="rId21"/>
    <p:sldId id="276" r:id="rId22"/>
    <p:sldId id="277" r:id="rId23"/>
    <p:sldId id="290" r:id="rId24"/>
    <p:sldId id="278" r:id="rId25"/>
    <p:sldId id="279" r:id="rId26"/>
    <p:sldId id="291" r:id="rId27"/>
    <p:sldId id="280" r:id="rId28"/>
    <p:sldId id="281" r:id="rId29"/>
    <p:sldId id="292" r:id="rId30"/>
    <p:sldId id="282" r:id="rId31"/>
    <p:sldId id="283" r:id="rId32"/>
    <p:sldId id="263" r:id="rId33"/>
    <p:sldId id="264" r:id="rId34"/>
    <p:sldId id="268" r:id="rId35"/>
    <p:sldId id="265" r:id="rId36"/>
    <p:sldId id="266" r:id="rId37"/>
    <p:sldId id="294" r:id="rId3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64ED3685-5DF0-471D-BD6A-6C044740A19E}" type="datetimeFigureOut">
              <a:rPr lang="ru-RU" smtClean="0"/>
              <a:pPr/>
              <a:t>01.03.2020</a:t>
            </a:fld>
            <a:endParaRPr lang="ru-RU"/>
          </a:p>
        </p:txBody>
      </p:sp>
      <p:sp>
        <p:nvSpPr>
          <p:cNvPr id="16" name="Номер слайда 15"/>
          <p:cNvSpPr>
            <a:spLocks noGrp="1"/>
          </p:cNvSpPr>
          <p:nvPr>
            <p:ph type="sldNum" sz="quarter" idx="11"/>
          </p:nvPr>
        </p:nvSpPr>
        <p:spPr/>
        <p:txBody>
          <a:bodyPr/>
          <a:lstStyle/>
          <a:p>
            <a:fld id="{758A0BE7-E620-4FED-A20F-C79FCBA63906}"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64ED3685-5DF0-471D-BD6A-6C044740A19E}" type="datetimeFigureOut">
              <a:rPr lang="ru-RU" smtClean="0"/>
              <a:pPr/>
              <a:t>01.03.2020</a:t>
            </a:fld>
            <a:endParaRPr lang="ru-RU"/>
          </a:p>
        </p:txBody>
      </p:sp>
      <p:sp>
        <p:nvSpPr>
          <p:cNvPr id="15" name="Номер слайда 14"/>
          <p:cNvSpPr>
            <a:spLocks noGrp="1"/>
          </p:cNvSpPr>
          <p:nvPr>
            <p:ph type="sldNum" sz="quarter" idx="15"/>
          </p:nvPr>
        </p:nvSpPr>
        <p:spPr/>
        <p:txBody>
          <a:bodyPr/>
          <a:lstStyle>
            <a:lvl1pPr algn="ctr">
              <a:defRPr/>
            </a:lvl1pPr>
          </a:lstStyle>
          <a:p>
            <a:fld id="{758A0BE7-E620-4FED-A20F-C79FCBA63906}"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64ED3685-5DF0-471D-BD6A-6C044740A19E}" type="datetimeFigureOut">
              <a:rPr lang="ru-RU" smtClean="0"/>
              <a:pPr/>
              <a:t>01.03.2020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58A0BE7-E620-4FED-A20F-C79FCBA63906}"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64ED3685-5DF0-471D-BD6A-6C044740A19E}" type="datetimeFigureOut">
              <a:rPr lang="ru-RU" smtClean="0"/>
              <a:pPr/>
              <a:t>01.03.2020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58A0BE7-E620-4FED-A20F-C79FCBA63906}"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758A0BE7-E620-4FED-A20F-C79FCBA63906}"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64ED3685-5DF0-471D-BD6A-6C044740A19E}" type="datetimeFigureOut">
              <a:rPr lang="ru-RU" smtClean="0"/>
              <a:pPr/>
              <a:t>01.03.2020</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64ED3685-5DF0-471D-BD6A-6C044740A19E}" type="datetimeFigureOut">
              <a:rPr lang="ru-RU" smtClean="0"/>
              <a:pPr/>
              <a:t>01.03.2020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58A0BE7-E620-4FED-A20F-C79FCBA63906}"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4ED3685-5DF0-471D-BD6A-6C044740A19E}" type="datetimeFigureOut">
              <a:rPr lang="ru-RU" smtClean="0"/>
              <a:pPr/>
              <a:t>01.03.2020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58A0BE7-E620-4FED-A20F-C79FCBA6390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64ED3685-5DF0-471D-BD6A-6C044740A19E}" type="datetimeFigureOut">
              <a:rPr lang="ru-RU" smtClean="0"/>
              <a:pPr/>
              <a:t>01.03.2020</a:t>
            </a:fld>
            <a:endParaRPr lang="ru-RU"/>
          </a:p>
        </p:txBody>
      </p:sp>
      <p:sp>
        <p:nvSpPr>
          <p:cNvPr id="9" name="Номер слайда 8"/>
          <p:cNvSpPr>
            <a:spLocks noGrp="1"/>
          </p:cNvSpPr>
          <p:nvPr>
            <p:ph type="sldNum" sz="quarter" idx="15"/>
          </p:nvPr>
        </p:nvSpPr>
        <p:spPr/>
        <p:txBody>
          <a:bodyPr/>
          <a:lstStyle/>
          <a:p>
            <a:fld id="{758A0BE7-E620-4FED-A20F-C79FCBA63906}"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64ED3685-5DF0-471D-BD6A-6C044740A19E}" type="datetimeFigureOut">
              <a:rPr lang="ru-RU" smtClean="0"/>
              <a:pPr/>
              <a:t>01.03.2020</a:t>
            </a:fld>
            <a:endParaRPr lang="ru-RU"/>
          </a:p>
        </p:txBody>
      </p:sp>
      <p:sp>
        <p:nvSpPr>
          <p:cNvPr id="9" name="Номер слайда 8"/>
          <p:cNvSpPr>
            <a:spLocks noGrp="1"/>
          </p:cNvSpPr>
          <p:nvPr>
            <p:ph type="sldNum" sz="quarter" idx="11"/>
          </p:nvPr>
        </p:nvSpPr>
        <p:spPr/>
        <p:txBody>
          <a:bodyPr/>
          <a:lstStyle/>
          <a:p>
            <a:fld id="{758A0BE7-E620-4FED-A20F-C79FCBA63906}"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4ED3685-5DF0-471D-BD6A-6C044740A19E}" type="datetimeFigureOut">
              <a:rPr lang="ru-RU" smtClean="0"/>
              <a:pPr/>
              <a:t>01.03.2020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58A0BE7-E620-4FED-A20F-C79FCBA6390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4ED3685-5DF0-471D-BD6A-6C044740A19E}" type="datetimeFigureOut">
              <a:rPr lang="ru-RU" smtClean="0"/>
              <a:pPr/>
              <a:t>01.03.2020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58A0BE7-E620-4FED-A20F-C79FCBA6390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64ED3685-5DF0-471D-BD6A-6C044740A19E}" type="datetimeFigureOut">
              <a:rPr lang="ru-RU" smtClean="0"/>
              <a:pPr/>
              <a:t>01.03.2020</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58A0BE7-E620-4FED-A20F-C79FCBA63906}"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428860" y="3929066"/>
            <a:ext cx="6400800" cy="2214578"/>
          </a:xfrm>
        </p:spPr>
        <p:txBody>
          <a:bodyPr>
            <a:noAutofit/>
          </a:bodyPr>
          <a:lstStyle/>
          <a:p>
            <a:pPr algn="r"/>
            <a:r>
              <a:rPr lang="ru-RU" sz="2400" b="1" dirty="0">
                <a:solidFill>
                  <a:schemeClr val="tx1"/>
                </a:solidFill>
                <a:latin typeface="Times New Roman" pitchFamily="18" charset="0"/>
                <a:cs typeface="Times New Roman" pitchFamily="18" charset="0"/>
              </a:rPr>
              <a:t>Автор проекта: </a:t>
            </a:r>
            <a:r>
              <a:rPr lang="ru-RU" sz="2400" dirty="0">
                <a:solidFill>
                  <a:schemeClr val="tx1"/>
                </a:solidFill>
                <a:latin typeface="Times New Roman" pitchFamily="18" charset="0"/>
                <a:cs typeface="Times New Roman" pitchFamily="18" charset="0"/>
              </a:rPr>
              <a:t>Денисова Анастасия,</a:t>
            </a:r>
          </a:p>
          <a:p>
            <a:pPr algn="r"/>
            <a:r>
              <a:rPr lang="ru-RU" sz="2400" dirty="0">
                <a:solidFill>
                  <a:schemeClr val="tx1"/>
                </a:solidFill>
                <a:latin typeface="Times New Roman" pitchFamily="18" charset="0"/>
                <a:cs typeface="Times New Roman" pitchFamily="18" charset="0"/>
              </a:rPr>
              <a:t> учащаяся 7а класса</a:t>
            </a:r>
          </a:p>
          <a:p>
            <a:pPr algn="r"/>
            <a:r>
              <a:rPr lang="ru-RU" sz="2400" b="1" dirty="0">
                <a:solidFill>
                  <a:schemeClr val="tx1"/>
                </a:solidFill>
                <a:latin typeface="Times New Roman" pitchFamily="18" charset="0"/>
                <a:cs typeface="Times New Roman" pitchFamily="18" charset="0"/>
              </a:rPr>
              <a:t>Наставник проекта: </a:t>
            </a:r>
            <a:r>
              <a:rPr lang="ru-RU" sz="2400" dirty="0">
                <a:solidFill>
                  <a:schemeClr val="tx1"/>
                </a:solidFill>
                <a:latin typeface="Times New Roman" pitchFamily="18" charset="0"/>
                <a:cs typeface="Times New Roman" pitchFamily="18" charset="0"/>
              </a:rPr>
              <a:t>Зайцева Елена Васильевна, </a:t>
            </a:r>
          </a:p>
          <a:p>
            <a:pPr algn="r"/>
            <a:r>
              <a:rPr lang="ru-RU" sz="2400" dirty="0">
                <a:solidFill>
                  <a:schemeClr val="tx1"/>
                </a:solidFill>
                <a:latin typeface="Times New Roman" pitchFamily="18" charset="0"/>
                <a:cs typeface="Times New Roman" pitchFamily="18" charset="0"/>
              </a:rPr>
              <a:t>учитель английского языка</a:t>
            </a:r>
          </a:p>
          <a:p>
            <a:pPr algn="r"/>
            <a:endParaRPr lang="ru-RU" sz="2400" dirty="0"/>
          </a:p>
        </p:txBody>
      </p:sp>
      <p:sp>
        <p:nvSpPr>
          <p:cNvPr id="2" name="Заголовок 1"/>
          <p:cNvSpPr>
            <a:spLocks noGrp="1"/>
          </p:cNvSpPr>
          <p:nvPr>
            <p:ph type="ctrTitle"/>
          </p:nvPr>
        </p:nvSpPr>
        <p:spPr>
          <a:xfrm>
            <a:off x="642910" y="1428736"/>
            <a:ext cx="7772400" cy="1470025"/>
          </a:xfrm>
        </p:spPr>
        <p:txBody>
          <a:bodyPr>
            <a:normAutofit/>
          </a:bodyPr>
          <a:lstStyle/>
          <a:p>
            <a:r>
              <a:rPr lang="en-US" sz="8000" dirty="0">
                <a:latin typeface="Times New Roman" pitchFamily="18" charset="0"/>
                <a:cs typeface="Times New Roman" pitchFamily="18" charset="0"/>
              </a:rPr>
              <a:t>H</a:t>
            </a:r>
            <a:r>
              <a:rPr lang="ru-RU" sz="8000" dirty="0" err="1">
                <a:latin typeface="Times New Roman" pitchFamily="18" charset="0"/>
                <a:cs typeface="Times New Roman" pitchFamily="18" charset="0"/>
              </a:rPr>
              <a:t>olidays</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abroad</a:t>
            </a:r>
            <a:endParaRPr lang="ru-RU" sz="8000" dirty="0">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cTn>
                              </p:par>
                            </p:childTnLst>
                          </p:cTn>
                        </p:par>
                        <p:par>
                          <p:cTn id="8" fill="hold">
                            <p:stCondLst>
                              <p:cond delay="2000"/>
                            </p:stCondLst>
                            <p:childTnLst>
                              <p:par>
                                <p:cTn id="9" presetID="1" presetClass="entr" presetSubtype="0" fill="hold" nodeType="afterEffect">
                                  <p:stCondLst>
                                    <p:cond delay="50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par>
                          <p:cTn id="11" fill="hold">
                            <p:stCondLst>
                              <p:cond delay="2500"/>
                            </p:stCondLst>
                            <p:childTnLst>
                              <p:par>
                                <p:cTn id="12" presetID="1" presetClass="entr" presetSubtype="0" fill="hold"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childTnLst>
                          </p:cTn>
                        </p:par>
                        <p:par>
                          <p:cTn id="14" fill="hold">
                            <p:stCondLst>
                              <p:cond delay="2500"/>
                            </p:stCondLst>
                            <p:childTnLst>
                              <p:par>
                                <p:cTn id="15" presetID="1" presetClass="entr" presetSubtype="0" fill="hold"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par>
                          <p:cTn id="17" fill="hold">
                            <p:stCondLst>
                              <p:cond delay="2500"/>
                            </p:stCondLst>
                            <p:childTnLst>
                              <p:par>
                                <p:cTn id="18" presetID="1" presetClass="entr" presetSubtype="0" fill="hold"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071546"/>
            <a:ext cx="8229600" cy="5024454"/>
          </a:xfrm>
        </p:spPr>
        <p:txBody>
          <a:bodyPr>
            <a:normAutofit fontScale="92500" lnSpcReduction="20000"/>
          </a:bodyPr>
          <a:lstStyle/>
          <a:p>
            <a:pPr>
              <a:buNone/>
            </a:pPr>
            <a:r>
              <a:rPr lang="ru-RU" dirty="0" smtClean="0">
                <a:latin typeface="Times New Roman" pitchFamily="18" charset="0"/>
                <a:cs typeface="Times New Roman" pitchFamily="18" charset="0"/>
              </a:rPr>
              <a:t>   расширение кругозора учащихся, создание электронной презентации  и ЭОР по страноведческому материалу «Каникулы за границей».</a:t>
            </a:r>
          </a:p>
          <a:p>
            <a:pPr>
              <a:buNone/>
            </a:pPr>
            <a:r>
              <a:rPr lang="ru-RU" sz="2800" b="1" dirty="0" smtClean="0">
                <a:latin typeface="Times New Roman" pitchFamily="18" charset="0"/>
                <a:cs typeface="Times New Roman" pitchFamily="18" charset="0"/>
              </a:rPr>
              <a:t>Задачи:</a:t>
            </a:r>
          </a:p>
          <a:p>
            <a:pPr>
              <a:buNone/>
            </a:pPr>
            <a:r>
              <a:rPr lang="ru-RU" dirty="0" smtClean="0">
                <a:latin typeface="Times New Roman" pitchFamily="18" charset="0"/>
                <a:cs typeface="Times New Roman" pitchFamily="18" charset="0"/>
              </a:rPr>
              <a:t>1. Изучить материал Интернет-сайтов о наиболее посещаемых туристами местах </a:t>
            </a:r>
            <a:r>
              <a:rPr lang="ru-RU" dirty="0" err="1" smtClean="0">
                <a:latin typeface="Times New Roman" pitchFamily="18" charset="0"/>
                <a:cs typeface="Times New Roman" pitchFamily="18" charset="0"/>
              </a:rPr>
              <a:t>англоговорящих</a:t>
            </a:r>
            <a:r>
              <a:rPr lang="ru-RU" dirty="0" smtClean="0">
                <a:latin typeface="Times New Roman" pitchFamily="18" charset="0"/>
                <a:cs typeface="Times New Roman" pitchFamily="18" charset="0"/>
              </a:rPr>
              <a:t> стран;</a:t>
            </a:r>
          </a:p>
          <a:p>
            <a:pPr>
              <a:buNone/>
            </a:pPr>
            <a:r>
              <a:rPr lang="ru-RU" dirty="0" smtClean="0">
                <a:latin typeface="Times New Roman" pitchFamily="18" charset="0"/>
                <a:cs typeface="Times New Roman" pitchFamily="18" charset="0"/>
              </a:rPr>
              <a:t>2. Проанализировать полученные данные.</a:t>
            </a:r>
          </a:p>
          <a:p>
            <a:pPr>
              <a:buNone/>
            </a:pPr>
            <a:r>
              <a:rPr lang="ru-RU" dirty="0" smtClean="0">
                <a:latin typeface="Times New Roman" pitchFamily="18" charset="0"/>
                <a:cs typeface="Times New Roman" pitchFamily="18" charset="0"/>
              </a:rPr>
              <a:t>3. Составить краткий текст по теме для последующего его использования в электронной версии.</a:t>
            </a:r>
          </a:p>
          <a:p>
            <a:pPr>
              <a:buNone/>
            </a:pPr>
            <a:r>
              <a:rPr lang="ru-RU" dirty="0" smtClean="0">
                <a:latin typeface="Times New Roman" pitchFamily="18" charset="0"/>
                <a:cs typeface="Times New Roman" pitchFamily="18" charset="0"/>
              </a:rPr>
              <a:t>4. Подобрать к тексту соответствующие иллюстрации для обеспечения наглядного восприятия образа.</a:t>
            </a:r>
          </a:p>
          <a:p>
            <a:pPr>
              <a:buNone/>
            </a:pPr>
            <a:r>
              <a:rPr lang="ru-RU" dirty="0" smtClean="0">
                <a:latin typeface="Times New Roman" pitchFamily="18" charset="0"/>
                <a:cs typeface="Times New Roman" pitchFamily="18" charset="0"/>
              </a:rPr>
              <a:t>5. Оформить презентацию и электронную версию материала.</a:t>
            </a:r>
          </a:p>
          <a:p>
            <a:pPr>
              <a:buNone/>
            </a:pPr>
            <a:r>
              <a:rPr lang="ru-RU" dirty="0" smtClean="0">
                <a:latin typeface="Times New Roman" pitchFamily="18" charset="0"/>
                <a:cs typeface="Times New Roman" pitchFamily="18" charset="0"/>
              </a:rPr>
              <a:t>6. Апробировать использование полученной электронной версии на учебных занятиях в 7 классе.</a:t>
            </a:r>
          </a:p>
          <a:p>
            <a:pPr>
              <a:buNone/>
            </a:pPr>
            <a:endParaRPr lang="ru-RU" dirty="0" smtClean="0">
              <a:latin typeface="Times New Roman" pitchFamily="18" charset="0"/>
              <a:cs typeface="Times New Roman" pitchFamily="18" charset="0"/>
            </a:endParaRPr>
          </a:p>
          <a:p>
            <a:pPr>
              <a:buNone/>
            </a:pPr>
            <a:endParaRPr lang="ru-RU" dirty="0">
              <a:latin typeface="Times New Roman" pitchFamily="18" charset="0"/>
              <a:cs typeface="Times New Roman" pitchFamily="18" charset="0"/>
            </a:endParaRPr>
          </a:p>
        </p:txBody>
      </p:sp>
      <p:sp>
        <p:nvSpPr>
          <p:cNvPr id="3" name="Заголовок 2"/>
          <p:cNvSpPr>
            <a:spLocks noGrp="1"/>
          </p:cNvSpPr>
          <p:nvPr>
            <p:ph type="title"/>
          </p:nvPr>
        </p:nvSpPr>
        <p:spPr>
          <a:xfrm>
            <a:off x="457200" y="152400"/>
            <a:ext cx="8229600" cy="847708"/>
          </a:xfrm>
        </p:spPr>
        <p:txBody>
          <a:bodyPr>
            <a:normAutofit/>
          </a:bodyPr>
          <a:lstStyle/>
          <a:p>
            <a:r>
              <a:rPr lang="ru-RU" sz="2800" b="1" dirty="0" smtClean="0">
                <a:latin typeface="Times New Roman" pitchFamily="18" charset="0"/>
                <a:cs typeface="Times New Roman" pitchFamily="18" charset="0"/>
              </a:rPr>
              <a:t>Цель проектной работы:</a:t>
            </a:r>
            <a:endParaRPr lang="ru-RU" sz="28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гранд-каньон.jpg"/>
          <p:cNvPicPr>
            <a:picLocks noGrp="1" noChangeAspect="1"/>
          </p:cNvPicPr>
          <p:nvPr>
            <p:ph idx="1"/>
          </p:nvPr>
        </p:nvPicPr>
        <p:blipFill>
          <a:blip r:embed="rId2" cstate="print"/>
          <a:stretch>
            <a:fillRect/>
          </a:stretch>
        </p:blipFill>
        <p:spPr>
          <a:xfrm>
            <a:off x="357158" y="2714620"/>
            <a:ext cx="8215370" cy="4143380"/>
          </a:xfrm>
        </p:spPr>
      </p:pic>
      <p:sp>
        <p:nvSpPr>
          <p:cNvPr id="3" name="Заголовок 2"/>
          <p:cNvSpPr>
            <a:spLocks noGrp="1"/>
          </p:cNvSpPr>
          <p:nvPr>
            <p:ph type="title"/>
          </p:nvPr>
        </p:nvSpPr>
        <p:spPr>
          <a:xfrm>
            <a:off x="357158" y="0"/>
            <a:ext cx="8229600" cy="2919410"/>
          </a:xfrm>
        </p:spPr>
        <p:txBody>
          <a:bodyPr>
            <a:normAutofit/>
          </a:bodyPr>
          <a:lstStyle/>
          <a:p>
            <a:r>
              <a:rPr sz="2800" b="1" dirty="0" smtClean="0">
                <a:latin typeface="Times New Roman" pitchFamily="18" charset="0"/>
                <a:cs typeface="Times New Roman" pitchFamily="18" charset="0"/>
              </a:rPr>
              <a:t>Grand Canyon National Park</a:t>
            </a:r>
            <a:r>
              <a:rPr sz="2800" dirty="0" smtClean="0">
                <a:latin typeface="Times New Roman" pitchFamily="18" charset="0"/>
                <a:cs typeface="Times New Roman" pitchFamily="18" charset="0"/>
              </a:rPr>
              <a:t> (Eng. Grand Canyon National Park) - </a:t>
            </a:r>
            <a:r>
              <a:rPr sz="2400" dirty="0" smtClean="0">
                <a:latin typeface="Times New Roman" pitchFamily="18" charset="0"/>
                <a:cs typeface="Times New Roman" pitchFamily="18" charset="0"/>
              </a:rPr>
              <a:t>one of the oldest national parks in the United States, located in Arizona.  It’s one of the recognized natural wonders in the world. The park’s area is 4927 km².</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 presetClass="entr" presetSubtype="0" fill="hold" nodeType="afterEffect">
                                  <p:stCondLst>
                                    <p:cond delay="50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500034" y="214290"/>
            <a:ext cx="8643966"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effectLst/>
                <a:latin typeface="+mj-lt"/>
                <a:ea typeface="Times New Roman" pitchFamily="18" charset="0"/>
                <a:cs typeface="Arial" pitchFamily="34" charset="0"/>
              </a:rPr>
              <a:t>The Grand Canyon was formed by the mighty Colorado River cutting into a plateau in Arizona. The canyon is 277 miles long and about 1 mile deep. Because it's so deep, the top and the bottom have very different weather and vegetation. Going from the top to the bottom is somewhat like going from Canada to Mexico. The canyon is usually with stunning gold, pink, and purple bands of rock. Each of these bands is a stratum, or layer of the earth's crust. Some strata took over 170 million years to form.</a:t>
            </a:r>
            <a:r>
              <a:rPr kumimoji="0" lang="en-US" sz="2400" b="0" i="0" u="none" strike="noStrike" cap="none" normalizeH="0" baseline="0" dirty="0" smtClean="0">
                <a:ln>
                  <a:noFill/>
                </a:ln>
                <a:solidFill>
                  <a:schemeClr val="tx1"/>
                </a:solidFill>
                <a:effectLst/>
                <a:latin typeface="+mj-lt"/>
                <a:ea typeface="Times New Roman" pitchFamily="18" charset="0"/>
                <a:cs typeface="Arial" pitchFamily="34" charset="0"/>
              </a:rPr>
              <a:t/>
            </a:r>
            <a:br>
              <a:rPr kumimoji="0" lang="en-US" sz="2400" b="0" i="0" u="none" strike="noStrike" cap="none" normalizeH="0" baseline="0" dirty="0" smtClean="0">
                <a:ln>
                  <a:noFill/>
                </a:ln>
                <a:solidFill>
                  <a:schemeClr val="tx1"/>
                </a:solidFill>
                <a:effectLst/>
                <a:latin typeface="+mj-lt"/>
                <a:ea typeface="Times New Roman" pitchFamily="18" charset="0"/>
                <a:cs typeface="Arial" pitchFamily="34" charset="0"/>
              </a:rPr>
            </a:br>
            <a:r>
              <a:rPr kumimoji="0" lang="en-US" sz="2400" b="0" i="0" u="none" strike="noStrike" cap="none" normalizeH="0" baseline="0" dirty="0" smtClean="0">
                <a:ln>
                  <a:noFill/>
                </a:ln>
                <a:solidFill>
                  <a:schemeClr val="tx1"/>
                </a:solidFill>
                <a:effectLst/>
                <a:latin typeface="+mj-lt"/>
                <a:ea typeface="Times New Roman" pitchFamily="18" charset="0"/>
                <a:cs typeface="Arial" pitchFamily="34" charset="0"/>
              </a:rPr>
              <a:t>Today millions visit the Grand Canyon each year. Many come only for a quick look. But for those who want to explore the canyon, there are plenty of </a:t>
            </a:r>
            <a:r>
              <a:rPr kumimoji="0" lang="en-US" sz="2400" b="0" i="0" u="none" strike="noStrike" cap="none" normalizeH="0" baseline="0" dirty="0" err="1" smtClean="0">
                <a:ln>
                  <a:noFill/>
                </a:ln>
                <a:solidFill>
                  <a:schemeClr val="tx1"/>
                </a:solidFill>
                <a:effectLst/>
                <a:latin typeface="+mj-lt"/>
                <a:ea typeface="Times New Roman" pitchFamily="18" charset="0"/>
                <a:cs typeface="Arial" pitchFamily="34" charset="0"/>
              </a:rPr>
              <a:t>oppotunities</a:t>
            </a:r>
            <a:r>
              <a:rPr kumimoji="0" lang="en-US" sz="2400" b="0" i="0" u="none" strike="noStrike" cap="none" normalizeH="0" baseline="0" dirty="0" smtClean="0">
                <a:ln>
                  <a:noFill/>
                </a:ln>
                <a:solidFill>
                  <a:schemeClr val="tx1"/>
                </a:solidFill>
                <a:effectLst/>
                <a:latin typeface="+mj-lt"/>
                <a:ea typeface="Times New Roman" pitchFamily="18" charset="0"/>
                <a:cs typeface="Arial" pitchFamily="34" charset="0"/>
              </a:rPr>
              <a:t>.</a:t>
            </a:r>
            <a:endParaRPr kumimoji="0" lang="ru-RU" sz="2400" b="0" i="0" u="none" strike="noStrike" cap="none" normalizeH="0" baseline="0" dirty="0" smtClean="0">
              <a:ln>
                <a:noFill/>
              </a:ln>
              <a:solidFill>
                <a:schemeClr val="tx1"/>
              </a:solidFill>
              <a:effectLst/>
              <a:latin typeface="+mj-lt"/>
              <a:ea typeface="Times New Roman" pitchFamily="18"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mj-lt"/>
                <a:ea typeface="Times New Roman" pitchFamily="18" charset="0"/>
                <a:cs typeface="Arial" pitchFamily="34" charset="0"/>
              </a:rPr>
              <a:t>You can explore the canyon by helicopter. You can hike down to the bottom of the canyon. It's a two-day round trip, and you must bring lots of water. But if you prefer, you can make this trip by mule. On foot or on </a:t>
            </a:r>
            <a:r>
              <a:rPr kumimoji="0" lang="en-US" sz="2400" b="0" i="0" u="none" strike="noStrike" cap="none" normalizeH="0" baseline="0" dirty="0" err="1" smtClean="0">
                <a:ln>
                  <a:noFill/>
                </a:ln>
                <a:solidFill>
                  <a:schemeClr val="tx1"/>
                </a:solidFill>
                <a:effectLst/>
                <a:latin typeface="+mj-lt"/>
                <a:ea typeface="Times New Roman" pitchFamily="18" charset="0"/>
                <a:cs typeface="Arial" pitchFamily="34" charset="0"/>
              </a:rPr>
              <a:t>muleback</a:t>
            </a:r>
            <a:r>
              <a:rPr kumimoji="0" lang="en-US" sz="2400" b="0" i="0" u="none" strike="noStrike" cap="none" normalizeH="0" baseline="0" dirty="0" smtClean="0">
                <a:ln>
                  <a:noFill/>
                </a:ln>
                <a:solidFill>
                  <a:schemeClr val="tx1"/>
                </a:solidFill>
                <a:effectLst/>
                <a:latin typeface="+mj-lt"/>
                <a:ea typeface="Times New Roman" pitchFamily="18" charset="0"/>
                <a:cs typeface="Arial" pitchFamily="34" charset="0"/>
              </a:rPr>
              <a:t>, you can also reach the village of the Havasupai, at the west end of the canyon.</a:t>
            </a:r>
            <a:endParaRPr kumimoji="0" lang="en-US" sz="24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 calcmode="lin" valueType="num">
                                      <p:cBhvr additive="base">
                                        <p:cTn id="7" dur="500" fill="hold"/>
                                        <p:tgtEl>
                                          <p:spTgt spid="102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025">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025">
                                            <p:txEl>
                                              <p:pRg st="1" end="1"/>
                                            </p:txEl>
                                          </p:spTgt>
                                        </p:tgtEl>
                                        <p:attrNameLst>
                                          <p:attrName>style.visibility</p:attrName>
                                        </p:attrNameLst>
                                      </p:cBhvr>
                                      <p:to>
                                        <p:strVal val="visible"/>
                                      </p:to>
                                    </p:set>
                                    <p:anim calcmode="lin" valueType="num">
                                      <p:cBhvr additive="base">
                                        <p:cTn id="12" dur="500" fill="hold"/>
                                        <p:tgtEl>
                                          <p:spTgt spid="1025">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02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0" y="1285860"/>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What’s the area of the Grand Canyon?</a:t>
            </a:r>
            <a:endParaRPr kumimoji="0" lang="ru-RU"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p:txBody>
      </p:sp>
      <p:sp>
        <p:nvSpPr>
          <p:cNvPr id="39938" name="Rectangle 2"/>
          <p:cNvSpPr>
            <a:spLocks noChangeArrowheads="1"/>
          </p:cNvSpPr>
          <p:nvPr/>
        </p:nvSpPr>
        <p:spPr bwMode="auto">
          <a:xfrm>
            <a:off x="0" y="2357430"/>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Where is the Grand Canyon?</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39939" name="Rectangle 3"/>
          <p:cNvSpPr>
            <a:spLocks noChangeArrowheads="1"/>
          </p:cNvSpPr>
          <p:nvPr/>
        </p:nvSpPr>
        <p:spPr bwMode="auto">
          <a:xfrm>
            <a:off x="0" y="3500438"/>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How long is the Grand Canyon?</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39940" name="Rectangle 4"/>
          <p:cNvSpPr>
            <a:spLocks noChangeArrowheads="1"/>
          </p:cNvSpPr>
          <p:nvPr/>
        </p:nvSpPr>
        <p:spPr bwMode="auto">
          <a:xfrm>
            <a:off x="0" y="4643446"/>
            <a:ext cx="8459367"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How can visitors explore the Grand Canyon?</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аллея славы.jpg"/>
          <p:cNvPicPr>
            <a:picLocks noGrp="1" noChangeAspect="1"/>
          </p:cNvPicPr>
          <p:nvPr>
            <p:ph idx="1"/>
          </p:nvPr>
        </p:nvPicPr>
        <p:blipFill>
          <a:blip r:embed="rId2" cstate="print"/>
          <a:stretch>
            <a:fillRect/>
          </a:stretch>
        </p:blipFill>
        <p:spPr>
          <a:xfrm>
            <a:off x="357158" y="2571744"/>
            <a:ext cx="8459586" cy="4071392"/>
          </a:xfrm>
        </p:spPr>
      </p:pic>
      <p:sp>
        <p:nvSpPr>
          <p:cNvPr id="5" name="TextBox 4"/>
          <p:cNvSpPr txBox="1"/>
          <p:nvPr/>
        </p:nvSpPr>
        <p:spPr>
          <a:xfrm>
            <a:off x="714348" y="571480"/>
            <a:ext cx="7858180" cy="1815882"/>
          </a:xfrm>
          <a:prstGeom prst="rect">
            <a:avLst/>
          </a:prstGeom>
          <a:noFill/>
        </p:spPr>
        <p:txBody>
          <a:bodyPr wrap="square" rtlCol="0">
            <a:spAutoFit/>
          </a:bodyPr>
          <a:lstStyle/>
          <a:p>
            <a:r>
              <a:rPr lang="en-US" sz="2800" b="1" dirty="0" smtClean="0">
                <a:latin typeface="+mj-lt"/>
              </a:rPr>
              <a:t>Hollywood Walk of Fame</a:t>
            </a:r>
            <a:r>
              <a:rPr lang="en-US" sz="2800" dirty="0" smtClean="0">
                <a:latin typeface="+mj-lt"/>
              </a:rPr>
              <a:t> is considered one of the business cards of Los Angeles. This alley is known for having many stars in its sidewalks with the names of the most famous Hollywood artists. </a:t>
            </a:r>
            <a:endParaRPr lang="ru-RU" sz="2800"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285784" y="1500174"/>
            <a:ext cx="8858216"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mj-lt"/>
                <a:ea typeface="Times New Roman" pitchFamily="18" charset="0"/>
                <a:cs typeface="Arial" pitchFamily="34" charset="0"/>
              </a:rPr>
              <a:t>Today, the Walk of Fame stretched for 15 blocks on both sides of Hollywood Boulevard and Wine Street. Undoubtedly, this show business monument is one of the most successful marketing moves ever created. Every Hollywood actor, musician or TV presenter, wants to see his name on this famous alley, and there are more than 10 million people willing to walk along it.</a:t>
            </a:r>
            <a:endParaRPr kumimoji="0" lang="en-US" sz="28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7409">
                                            <p:txEl>
                                              <p:pRg st="0" end="0"/>
                                            </p:txEl>
                                          </p:spTgt>
                                        </p:tgtEl>
                                        <p:attrNameLst>
                                          <p:attrName>style.visibility</p:attrName>
                                        </p:attrNameLst>
                                      </p:cBhvr>
                                      <p:to>
                                        <p:strVal val="visible"/>
                                      </p:to>
                                    </p:set>
                                    <p:anim calcmode="lin" valueType="num">
                                      <p:cBhvr additive="base">
                                        <p:cTn id="7" dur="500" fill="hold"/>
                                        <p:tgtEl>
                                          <p:spTgt spid="1740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40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0" y="1214422"/>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What is alley known for?</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40962" name="Rectangle 2"/>
          <p:cNvSpPr>
            <a:spLocks noChangeArrowheads="1"/>
          </p:cNvSpPr>
          <p:nvPr/>
        </p:nvSpPr>
        <p:spPr bwMode="auto">
          <a:xfrm>
            <a:off x="0" y="2214554"/>
            <a:ext cx="9429784"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How many blocks are there on the Walk of Fame?</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40963" name="Rectangle 3"/>
          <p:cNvSpPr>
            <a:spLocks noChangeArrowheads="1"/>
          </p:cNvSpPr>
          <p:nvPr/>
        </p:nvSpPr>
        <p:spPr bwMode="auto">
          <a:xfrm>
            <a:off x="0" y="3286124"/>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Where is the Walk of Fame?</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40964" name="Rectangle 4"/>
          <p:cNvSpPr>
            <a:spLocks noChangeArrowheads="1"/>
          </p:cNvSpPr>
          <p:nvPr/>
        </p:nvSpPr>
        <p:spPr bwMode="auto">
          <a:xfrm>
            <a:off x="0" y="4429132"/>
            <a:ext cx="7966412"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How many people visit the Walk of Fame?</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парк йеллоустоун.jpg"/>
          <p:cNvPicPr>
            <a:picLocks noGrp="1" noChangeAspect="1"/>
          </p:cNvPicPr>
          <p:nvPr>
            <p:ph idx="1"/>
          </p:nvPr>
        </p:nvPicPr>
        <p:blipFill>
          <a:blip r:embed="rId2" cstate="print"/>
          <a:stretch>
            <a:fillRect/>
          </a:stretch>
        </p:blipFill>
        <p:spPr>
          <a:xfrm>
            <a:off x="428596" y="2357430"/>
            <a:ext cx="8143932" cy="4500570"/>
          </a:xfrm>
        </p:spPr>
      </p:pic>
      <p:sp>
        <p:nvSpPr>
          <p:cNvPr id="3" name="Заголовок 2"/>
          <p:cNvSpPr>
            <a:spLocks noGrp="1"/>
          </p:cNvSpPr>
          <p:nvPr>
            <p:ph type="title"/>
          </p:nvPr>
        </p:nvSpPr>
        <p:spPr>
          <a:xfrm>
            <a:off x="428596" y="285728"/>
            <a:ext cx="8229600" cy="1790704"/>
          </a:xfrm>
        </p:spPr>
        <p:txBody>
          <a:bodyPr>
            <a:noAutofit/>
          </a:bodyPr>
          <a:lstStyle/>
          <a:p>
            <a:r>
              <a:rPr sz="2800" b="1" dirty="0" smtClean="0"/>
              <a:t>Yellowstone</a:t>
            </a:r>
            <a:r>
              <a:rPr sz="2800" dirty="0" smtClean="0"/>
              <a:t> is a national park and biosphere reserve in the northwestern United States, protected by UNESCO. It is located on the territory of three states at once: Wyoming (the largest part), Idaho and Montana. </a:t>
            </a:r>
            <a:endParaRPr lang="ru-R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79512" y="1269341"/>
            <a:ext cx="8784976"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mj-lt"/>
                <a:ea typeface="Times New Roman" pitchFamily="18" charset="0"/>
                <a:cs typeface="Times New Roman" pitchFamily="18" charset="0"/>
              </a:rPr>
              <a:t>Yellowstone National Park</a:t>
            </a:r>
            <a:r>
              <a:rPr kumimoji="0" lang="en-US" sz="2800" b="0" i="0" u="none" strike="noStrike" cap="none" normalizeH="0" baseline="0" dirty="0" smtClean="0">
                <a:ln>
                  <a:noFill/>
                </a:ln>
                <a:solidFill>
                  <a:schemeClr val="tx1"/>
                </a:solidFill>
                <a:effectLst/>
                <a:latin typeface="+mj-lt"/>
                <a:ea typeface="Times New Roman" pitchFamily="18" charset="0"/>
                <a:cs typeface="Times New Roman" pitchFamily="18" charset="0"/>
              </a:rPr>
              <a:t>, the oldest national park in the world, is famous for its many natural wonders. The park has more geysers and hot springs than any other area in the world. Yellowstone's scenic attractions include deep canyons, thundering waterfalls, sparkling lakes, and vast evergreen forests broken by rolling meadows. Yellowstone is also one of the largest wildlife preserves in the United States. It has a greater concentration of large and small animals than any other area in the United States except Alaska.</a:t>
            </a:r>
            <a:endParaRPr kumimoji="0" lang="en-US" sz="2800" b="0" i="0" u="none" strike="noStrike" cap="none" normalizeH="0" baseline="0" dirty="0" smtClean="0">
              <a:ln>
                <a:noFill/>
              </a:ln>
              <a:solidFill>
                <a:schemeClr val="tx1"/>
              </a:solidFill>
              <a:effectLst/>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25"/>
                                        </p:tgtEl>
                                        <p:attrNameLst>
                                          <p:attrName>style.visibility</p:attrName>
                                        </p:attrNameLst>
                                      </p:cBhvr>
                                      <p:to>
                                        <p:strVal val="visible"/>
                                      </p:to>
                                    </p:set>
                                    <p:anim calcmode="lin" valueType="num">
                                      <p:cBhvr additive="base">
                                        <p:cTn id="7" dur="1000" fill="hold"/>
                                        <p:tgtEl>
                                          <p:spTgt spid="1025"/>
                                        </p:tgtEl>
                                        <p:attrNameLst>
                                          <p:attrName>ppt_x</p:attrName>
                                        </p:attrNameLst>
                                      </p:cBhvr>
                                      <p:tavLst>
                                        <p:tav tm="0">
                                          <p:val>
                                            <p:strVal val="1+#ppt_w/2"/>
                                          </p:val>
                                        </p:tav>
                                        <p:tav tm="100000">
                                          <p:val>
                                            <p:strVal val="#ppt_x"/>
                                          </p:val>
                                        </p:tav>
                                      </p:tavLst>
                                    </p:anim>
                                    <p:anim calcmode="lin" valueType="num">
                                      <p:cBhvr additive="base">
                                        <p:cTn id="8" dur="1000" fill="hold"/>
                                        <p:tgtEl>
                                          <p:spTgt spid="10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0" y="1857364"/>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Where is Yellowstone?</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41986" name="Rectangle 2"/>
          <p:cNvSpPr>
            <a:spLocks noChangeArrowheads="1"/>
          </p:cNvSpPr>
          <p:nvPr/>
        </p:nvSpPr>
        <p:spPr bwMode="auto">
          <a:xfrm>
            <a:off x="0" y="3071810"/>
            <a:ext cx="5826082"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What is Yellowstone famous for?</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статуя свободы.jpg"/>
          <p:cNvPicPr>
            <a:picLocks noGrp="1" noChangeAspect="1"/>
          </p:cNvPicPr>
          <p:nvPr>
            <p:ph idx="1"/>
          </p:nvPr>
        </p:nvPicPr>
        <p:blipFill>
          <a:blip r:embed="rId2" cstate="print"/>
          <a:stretch>
            <a:fillRect/>
          </a:stretch>
        </p:blipFill>
        <p:spPr>
          <a:xfrm>
            <a:off x="1115616" y="3006080"/>
            <a:ext cx="6876804" cy="3851920"/>
          </a:xfrm>
        </p:spPr>
      </p:pic>
      <p:sp>
        <p:nvSpPr>
          <p:cNvPr id="3" name="Заголовок 2"/>
          <p:cNvSpPr>
            <a:spLocks noGrp="1"/>
          </p:cNvSpPr>
          <p:nvPr>
            <p:ph type="title"/>
          </p:nvPr>
        </p:nvSpPr>
        <p:spPr>
          <a:xfrm>
            <a:off x="467544" y="260648"/>
            <a:ext cx="8229600" cy="2659360"/>
          </a:xfrm>
        </p:spPr>
        <p:txBody>
          <a:bodyPr>
            <a:normAutofit fontScale="90000"/>
          </a:bodyPr>
          <a:lstStyle/>
          <a:p>
            <a:r>
              <a:rPr lang="en-US" sz="3100" b="1" dirty="0" smtClean="0"/>
              <a:t> Statue of Liberty</a:t>
            </a:r>
            <a:r>
              <a:rPr lang="en-US" sz="3100" dirty="0" smtClean="0"/>
              <a:t>, full name - Freedom, illuminating the world, Eng. Liberty Enlightening the World) - one of the most famous sculptures in the US and in the world, often called "the symbol of New York and the USA", and democracy”,“ Lady Liberty ”. The Statue of Liberty is one of the most famous monuments of the USA. </a:t>
            </a:r>
            <a:endParaRPr lang="ru-RU" sz="31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 presetClass="entr" presetSubtype="0" fill="hold" nodeType="afterEffect">
                                  <p:stCondLst>
                                    <p:cond delay="40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214282" y="500042"/>
            <a:ext cx="8748464"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mj-lt"/>
                <a:ea typeface="Times New Roman" pitchFamily="18" charset="0"/>
              </a:rPr>
              <a:t>The people of France gave the Statue to the people of the US in 1886 in recognition of their friendship. The statue is situated on the Liberty Island in New York. It is 93 meters high and weighs more than 200 tons. The statue stands on the platform inside which there is a museum dedicated to the history of immigration to the US.</a:t>
            </a:r>
            <a:endParaRPr kumimoji="0" lang="ru-RU" sz="2800" b="0" i="0" u="none" strike="noStrike" cap="none" normalizeH="0" baseline="0" dirty="0" smtClean="0">
              <a:ln>
                <a:noFill/>
              </a:ln>
              <a:solidFill>
                <a:schemeClr val="tx1"/>
              </a:solidFill>
              <a:effectLst/>
              <a:latin typeface="+mj-lt"/>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mj-lt"/>
                <a:ea typeface="Times New Roman" pitchFamily="18" charset="0"/>
              </a:rPr>
              <a:t>The crown of the statue is also a viewing platform which is open to visitors. However, you will have to overpass 356 steps to reach it. Nevertheless, the view from the top of the statue is stunning. You will see the whole city and will admire its beauty and unique architecture.</a:t>
            </a:r>
            <a:endParaRPr kumimoji="0" lang="en-US" sz="2800" b="0" i="0" u="none" strike="noStrike" cap="none" normalizeH="0" baseline="0" dirty="0" smtClean="0">
              <a:ln>
                <a:noFill/>
              </a:ln>
              <a:solidFill>
                <a:schemeClr val="tx1"/>
              </a:solidFill>
              <a:effectLst/>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7649"/>
                                        </p:tgtEl>
                                        <p:attrNameLst>
                                          <p:attrName>style.visibility</p:attrName>
                                        </p:attrNameLst>
                                      </p:cBhvr>
                                      <p:to>
                                        <p:strVal val="visible"/>
                                      </p:to>
                                    </p:set>
                                    <p:anim calcmode="lin" valueType="num">
                                      <p:cBhvr additive="base">
                                        <p:cTn id="7" dur="1000" fill="hold"/>
                                        <p:tgtEl>
                                          <p:spTgt spid="27649"/>
                                        </p:tgtEl>
                                        <p:attrNameLst>
                                          <p:attrName>ppt_x</p:attrName>
                                        </p:attrNameLst>
                                      </p:cBhvr>
                                      <p:tavLst>
                                        <p:tav tm="0">
                                          <p:val>
                                            <p:strVal val="1+#ppt_w/2"/>
                                          </p:val>
                                        </p:tav>
                                        <p:tav tm="100000">
                                          <p:val>
                                            <p:strVal val="#ppt_x"/>
                                          </p:val>
                                        </p:tav>
                                      </p:tavLst>
                                    </p:anim>
                                    <p:anim calcmode="lin" valueType="num">
                                      <p:cBhvr additive="base">
                                        <p:cTn id="8" dur="1000" fill="hold"/>
                                        <p:tgtEl>
                                          <p:spTgt spid="276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0" y="928670"/>
            <a:ext cx="9345828"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What are the nicknames for the Statue of Liberty?</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43010" name="Rectangle 2"/>
          <p:cNvSpPr>
            <a:spLocks noChangeArrowheads="1"/>
          </p:cNvSpPr>
          <p:nvPr/>
        </p:nvSpPr>
        <p:spPr bwMode="auto">
          <a:xfrm>
            <a:off x="0" y="2214554"/>
            <a:ext cx="8618065"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Who gave the statue to the people of the US?</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43011" name="Rectangle 3"/>
          <p:cNvSpPr>
            <a:spLocks noChangeArrowheads="1"/>
          </p:cNvSpPr>
          <p:nvPr/>
        </p:nvSpPr>
        <p:spPr bwMode="auto">
          <a:xfrm>
            <a:off x="0" y="3500438"/>
            <a:ext cx="7047122"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How the crown of the statue is used?</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43012" name="Rectangle 4"/>
          <p:cNvSpPr>
            <a:spLocks noChangeArrowheads="1"/>
          </p:cNvSpPr>
          <p:nvPr/>
        </p:nvSpPr>
        <p:spPr bwMode="auto">
          <a:xfrm>
            <a:off x="0" y="4786322"/>
            <a:ext cx="5020926"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What is inside the statue?</a:t>
            </a:r>
            <a:endParaRPr kumimoji="0" lang="en-US" sz="32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ниагарский водопад.jpg"/>
          <p:cNvPicPr>
            <a:picLocks noGrp="1" noChangeAspect="1"/>
          </p:cNvPicPr>
          <p:nvPr>
            <p:ph idx="1"/>
          </p:nvPr>
        </p:nvPicPr>
        <p:blipFill>
          <a:blip r:embed="rId2" cstate="print"/>
          <a:stretch>
            <a:fillRect/>
          </a:stretch>
        </p:blipFill>
        <p:spPr>
          <a:xfrm>
            <a:off x="1259632" y="2996952"/>
            <a:ext cx="6449699" cy="3387725"/>
          </a:xfrm>
        </p:spPr>
      </p:pic>
      <p:sp>
        <p:nvSpPr>
          <p:cNvPr id="3" name="Заголовок 2"/>
          <p:cNvSpPr>
            <a:spLocks noGrp="1"/>
          </p:cNvSpPr>
          <p:nvPr>
            <p:ph type="title"/>
          </p:nvPr>
        </p:nvSpPr>
        <p:spPr>
          <a:xfrm>
            <a:off x="395536" y="260648"/>
            <a:ext cx="8229600" cy="2631976"/>
          </a:xfrm>
        </p:spPr>
        <p:txBody>
          <a:bodyPr>
            <a:noAutofit/>
          </a:bodyPr>
          <a:lstStyle/>
          <a:p>
            <a:r>
              <a:rPr lang="en-US" sz="2800" dirty="0" smtClean="0"/>
              <a:t>Despite the fact that </a:t>
            </a:r>
            <a:r>
              <a:rPr lang="en-US" sz="2800" b="1" dirty="0" smtClean="0"/>
              <a:t>Niagara Falls</a:t>
            </a:r>
            <a:r>
              <a:rPr lang="en-US" sz="2800" dirty="0" smtClean="0"/>
              <a:t> is located about 40 km from the city of Toronto, it is considered to be its main natural attraction. Niagara is one of the most amazing and picturesque waterfalls in the world. It takes its origin in the United States, but the most fascinating species went to Canada. </a:t>
            </a:r>
            <a:endParaRPr lang="ru-R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 presetClass="entr" presetSubtype="0" fill="hold" nodeType="afterEffect">
                                  <p:stCondLst>
                                    <p:cond delay="50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323528" y="908720"/>
            <a:ext cx="864096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mj-lt"/>
                <a:ea typeface="Times New Roman" pitchFamily="18" charset="0"/>
                <a:cs typeface="Times New Roman" pitchFamily="18" charset="0"/>
              </a:rPr>
              <a:t>The sound of roaring water is heard for many kilometers around, it sounds especially frightening at night, so when you stand at the very waterfall you hear nothing at all. Its name is translated from the Indian dialect as "thundering water."  "Niagara Falls" is a common name for three waterfalls – the American Falls, the Horseshoe Falls and the Bridal Veil Falls. Niagara Falls are not very high (53 </a:t>
            </a:r>
            <a:r>
              <a:rPr kumimoji="0" lang="en-US" sz="2800" b="0" i="0" u="none" strike="noStrike" cap="none" normalizeH="0" baseline="0" dirty="0" err="1" smtClean="0">
                <a:ln>
                  <a:noFill/>
                </a:ln>
                <a:solidFill>
                  <a:schemeClr val="tx1"/>
                </a:solidFill>
                <a:effectLst/>
                <a:latin typeface="+mj-lt"/>
                <a:ea typeface="Times New Roman" pitchFamily="18" charset="0"/>
                <a:cs typeface="Times New Roman" pitchFamily="18" charset="0"/>
              </a:rPr>
              <a:t>metres</a:t>
            </a:r>
            <a:r>
              <a:rPr kumimoji="0" lang="en-US" sz="2800" b="0" i="0" u="none" strike="noStrike" cap="none" normalizeH="0" baseline="0" dirty="0" smtClean="0">
                <a:ln>
                  <a:noFill/>
                </a:ln>
                <a:solidFill>
                  <a:schemeClr val="tx1"/>
                </a:solidFill>
                <a:effectLst/>
                <a:latin typeface="+mj-lt"/>
                <a:ea typeface="Times New Roman" pitchFamily="18" charset="0"/>
                <a:cs typeface="Times New Roman" pitchFamily="18" charset="0"/>
              </a:rPr>
              <a:t>) but very wide. Every year thousands of people visit this scenic place. There is the Rainbow Bridge over the river which connects both countries. It is open for pedestrians.</a:t>
            </a:r>
            <a:endParaRPr kumimoji="0" lang="en-US" sz="2800" b="0" i="0" u="none" strike="noStrike" cap="none" normalizeH="0" baseline="0" dirty="0" smtClean="0">
              <a:ln>
                <a:noFill/>
              </a:ln>
              <a:solidFill>
                <a:schemeClr val="tx1"/>
              </a:solidFill>
              <a:effectLst/>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9697"/>
                                        </p:tgtEl>
                                        <p:attrNameLst>
                                          <p:attrName>style.visibility</p:attrName>
                                        </p:attrNameLst>
                                      </p:cBhvr>
                                      <p:to>
                                        <p:strVal val="visible"/>
                                      </p:to>
                                    </p:set>
                                    <p:anim calcmode="lin" valueType="num">
                                      <p:cBhvr additive="base">
                                        <p:cTn id="7" dur="1000" fill="hold"/>
                                        <p:tgtEl>
                                          <p:spTgt spid="29697"/>
                                        </p:tgtEl>
                                        <p:attrNameLst>
                                          <p:attrName>ppt_x</p:attrName>
                                        </p:attrNameLst>
                                      </p:cBhvr>
                                      <p:tavLst>
                                        <p:tav tm="0">
                                          <p:val>
                                            <p:strVal val="1+#ppt_w/2"/>
                                          </p:val>
                                        </p:tav>
                                        <p:tav tm="100000">
                                          <p:val>
                                            <p:strVal val="#ppt_x"/>
                                          </p:val>
                                        </p:tav>
                                      </p:tavLst>
                                    </p:anim>
                                    <p:anim calcmode="lin" valueType="num">
                                      <p:cBhvr additive="base">
                                        <p:cTn id="8" dur="1000" fill="hold"/>
                                        <p:tgtEl>
                                          <p:spTgt spid="296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0" y="1071546"/>
            <a:ext cx="6136616"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Where is Niagara Falls located</a:t>
            </a:r>
            <a:r>
              <a:rPr kumimoji="0" lang="ru-RU"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44034" name="Rectangle 2"/>
          <p:cNvSpPr>
            <a:spLocks noChangeArrowheads="1"/>
          </p:cNvSpPr>
          <p:nvPr/>
        </p:nvSpPr>
        <p:spPr bwMode="auto">
          <a:xfrm>
            <a:off x="0" y="2143116"/>
            <a:ext cx="7927748"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What is the sound effect of the waterfalls?</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44035" name="Rectangle 3"/>
          <p:cNvSpPr>
            <a:spLocks noChangeArrowheads="1"/>
          </p:cNvSpPr>
          <p:nvPr/>
        </p:nvSpPr>
        <p:spPr bwMode="auto">
          <a:xfrm>
            <a:off x="0" y="3143248"/>
            <a:ext cx="7136890"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What does the “Niagara Falls” mean?</a:t>
            </a:r>
            <a:endParaRPr kumimoji="0" lang="en-US" sz="3200" b="0" i="0" u="none" strike="noStrike" cap="none" normalizeH="0" baseline="0" smtClean="0">
              <a:ln>
                <a:noFill/>
              </a:ln>
              <a:solidFill>
                <a:schemeClr val="tx1"/>
              </a:solidFill>
              <a:effectLst/>
              <a:latin typeface="Arial" pitchFamily="34" charset="0"/>
              <a:cs typeface="Arial" pitchFamily="34" charset="0"/>
            </a:endParaRPr>
          </a:p>
        </p:txBody>
      </p:sp>
      <p:sp>
        <p:nvSpPr>
          <p:cNvPr id="44036" name="Rectangle 4"/>
          <p:cNvSpPr>
            <a:spLocks noChangeArrowheads="1"/>
          </p:cNvSpPr>
          <p:nvPr/>
        </p:nvSpPr>
        <p:spPr bwMode="auto">
          <a:xfrm>
            <a:off x="0" y="4286256"/>
            <a:ext cx="5886548"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How high is the Niagara Falls?</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нотр-дам де монреаль.png"/>
          <p:cNvPicPr>
            <a:picLocks noGrp="1" noChangeAspect="1"/>
          </p:cNvPicPr>
          <p:nvPr>
            <p:ph idx="1"/>
          </p:nvPr>
        </p:nvPicPr>
        <p:blipFill>
          <a:blip r:embed="rId2" cstate="print"/>
          <a:stretch>
            <a:fillRect/>
          </a:stretch>
        </p:blipFill>
        <p:spPr>
          <a:xfrm>
            <a:off x="1043608" y="2133600"/>
            <a:ext cx="7200800" cy="4391744"/>
          </a:xfrm>
        </p:spPr>
      </p:pic>
      <p:sp>
        <p:nvSpPr>
          <p:cNvPr id="3" name="Заголовок 2"/>
          <p:cNvSpPr>
            <a:spLocks noGrp="1"/>
          </p:cNvSpPr>
          <p:nvPr>
            <p:ph type="title"/>
          </p:nvPr>
        </p:nvSpPr>
        <p:spPr>
          <a:xfrm>
            <a:off x="395536" y="332656"/>
            <a:ext cx="8229600" cy="1858416"/>
          </a:xfrm>
        </p:spPr>
        <p:txBody>
          <a:bodyPr>
            <a:noAutofit/>
          </a:bodyPr>
          <a:lstStyle/>
          <a:p>
            <a:r>
              <a:rPr lang="en-US" sz="2800" dirty="0" smtClean="0"/>
              <a:t> </a:t>
            </a:r>
            <a:r>
              <a:rPr lang="en-US" sz="2800" b="1" dirty="0" smtClean="0"/>
              <a:t>Notre Dame de Montreal</a:t>
            </a:r>
            <a:r>
              <a:rPr lang="en-US" sz="2800" dirty="0" smtClean="0"/>
              <a:t> - the oldest  basilica in the old part of the city of Montreal, which has the status of a cathedral and is considered one of the most beautiful churches in Canada</a:t>
            </a:r>
            <a:endParaRPr lang="ru-R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 presetClass="entr" presetSubtype="0" fill="hold" nodeType="afterEffect">
                                  <p:stCondLst>
                                    <p:cond delay="40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251520" y="1988259"/>
            <a:ext cx="864096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mj-lt"/>
                <a:ea typeface="Times New Roman" pitchFamily="18" charset="0"/>
              </a:rPr>
              <a:t>The monumental neo-gothic temple rises to a height of 70 m, so it is clearly visible from afar. Notre Dame de Montreal is one of the main decorations of the Old City and is very popular among tourists. Since 1989, the Montreal Cathedral has the status of a national monument of Canada</a:t>
            </a:r>
            <a:endParaRPr kumimoji="0" lang="en-US" sz="2800" b="0" i="0" u="none" strike="noStrike" cap="none" normalizeH="0" baseline="0" dirty="0" smtClean="0">
              <a:ln>
                <a:noFill/>
              </a:ln>
              <a:solidFill>
                <a:schemeClr val="tx1"/>
              </a:solidFill>
              <a:effectLst/>
              <a:latin typeface="+mj-lt"/>
              <a:ea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1745"/>
                                        </p:tgtEl>
                                        <p:attrNameLst>
                                          <p:attrName>style.visibility</p:attrName>
                                        </p:attrNameLst>
                                      </p:cBhvr>
                                      <p:to>
                                        <p:strVal val="visible"/>
                                      </p:to>
                                    </p:set>
                                    <p:anim calcmode="lin" valueType="num">
                                      <p:cBhvr additive="base">
                                        <p:cTn id="7" dur="1000" fill="hold"/>
                                        <p:tgtEl>
                                          <p:spTgt spid="31745"/>
                                        </p:tgtEl>
                                        <p:attrNameLst>
                                          <p:attrName>ppt_x</p:attrName>
                                        </p:attrNameLst>
                                      </p:cBhvr>
                                      <p:tavLst>
                                        <p:tav tm="0">
                                          <p:val>
                                            <p:strVal val="1+#ppt_w/2"/>
                                          </p:val>
                                        </p:tav>
                                        <p:tav tm="100000">
                                          <p:val>
                                            <p:strVal val="#ppt_x"/>
                                          </p:val>
                                        </p:tav>
                                      </p:tavLst>
                                    </p:anim>
                                    <p:anim calcmode="lin" valueType="num">
                                      <p:cBhvr additive="base">
                                        <p:cTn id="8" dur="1000" fill="hold"/>
                                        <p:tgtEl>
                                          <p:spTgt spid="317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0" y="1214422"/>
            <a:ext cx="6773008"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Where is Notre Dame de Montreal?</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45058" name="Rectangle 2"/>
          <p:cNvSpPr>
            <a:spLocks noChangeArrowheads="1"/>
          </p:cNvSpPr>
          <p:nvPr/>
        </p:nvSpPr>
        <p:spPr bwMode="auto">
          <a:xfrm>
            <a:off x="0" y="2428868"/>
            <a:ext cx="8571577"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What is Notre Dame de Montreal famous for?</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45059" name="Rectangle 3"/>
          <p:cNvSpPr>
            <a:spLocks noChangeArrowheads="1"/>
          </p:cNvSpPr>
          <p:nvPr/>
        </p:nvSpPr>
        <p:spPr bwMode="auto">
          <a:xfrm>
            <a:off x="0" y="3571876"/>
            <a:ext cx="4701928"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How high is the temple?</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парк банф.jpg"/>
          <p:cNvPicPr>
            <a:picLocks noGrp="1" noChangeAspect="1"/>
          </p:cNvPicPr>
          <p:nvPr>
            <p:ph idx="1"/>
          </p:nvPr>
        </p:nvPicPr>
        <p:blipFill>
          <a:blip r:embed="rId2" cstate="print"/>
          <a:stretch>
            <a:fillRect/>
          </a:stretch>
        </p:blipFill>
        <p:spPr>
          <a:xfrm>
            <a:off x="611560" y="2276872"/>
            <a:ext cx="8064896" cy="4104977"/>
          </a:xfrm>
        </p:spPr>
      </p:pic>
      <p:sp>
        <p:nvSpPr>
          <p:cNvPr id="3" name="Заголовок 2"/>
          <p:cNvSpPr>
            <a:spLocks noGrp="1"/>
          </p:cNvSpPr>
          <p:nvPr>
            <p:ph type="title"/>
          </p:nvPr>
        </p:nvSpPr>
        <p:spPr>
          <a:xfrm>
            <a:off x="395536" y="332656"/>
            <a:ext cx="8229600" cy="2420888"/>
          </a:xfrm>
        </p:spPr>
        <p:txBody>
          <a:bodyPr>
            <a:normAutofit fontScale="90000"/>
          </a:bodyPr>
          <a:lstStyle/>
          <a:p>
            <a:r>
              <a:rPr lang="en-US" sz="3100" b="1" dirty="0" smtClean="0"/>
              <a:t>Banff National Park</a:t>
            </a:r>
            <a:r>
              <a:rPr lang="en-US" sz="3100" dirty="0" smtClean="0"/>
              <a:t> (Banff National Park) - one of the main natural attractions of Canada. Founded in 1885, it is the first and also the largest nature reserve in the country - its area is 6,641 square meters. km Since 1984 it has been included in the UNESCO World Heritage List.</a:t>
            </a:r>
            <a:r>
              <a:rPr lang="ru-RU" dirty="0" smtClean="0"/>
              <a:t/>
            </a:r>
            <a:br>
              <a:rPr lang="ru-RU" dirty="0" smtClean="0"/>
            </a:b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 presetClass="entr" presetSubtype="0" fill="hold" nodeType="afterEffect">
                                  <p:stCondLst>
                                    <p:cond delay="40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323528" y="1556792"/>
            <a:ext cx="8568952"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mj-lt"/>
                <a:ea typeface="Times New Roman" pitchFamily="18" charset="0"/>
              </a:rPr>
              <a:t>Banff National Park is one of the most famous attractive tourist destinations in Alberta, the province of Canada. It’s not only a national treasure, but one of the parks in the Canadian Rockies. Visitors can hike, ski, camp, fish, ride a bike and simple relax there. The well-known Lake Louise is also within the park’s border.</a:t>
            </a:r>
            <a:endParaRPr kumimoji="0" lang="en-US" sz="2800" b="0" i="0" u="none" strike="noStrike" cap="none" normalizeH="0" baseline="0" dirty="0" smtClean="0">
              <a:ln>
                <a:noFill/>
              </a:ln>
              <a:solidFill>
                <a:schemeClr val="tx1"/>
              </a:solidFill>
              <a:effectLst/>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793"/>
                                        </p:tgtEl>
                                        <p:attrNameLst>
                                          <p:attrName>style.visibility</p:attrName>
                                        </p:attrNameLst>
                                      </p:cBhvr>
                                      <p:to>
                                        <p:strVal val="visible"/>
                                      </p:to>
                                    </p:set>
                                    <p:anim calcmode="lin" valueType="num">
                                      <p:cBhvr additive="base">
                                        <p:cTn id="7" dur="1000" fill="hold"/>
                                        <p:tgtEl>
                                          <p:spTgt spid="33793"/>
                                        </p:tgtEl>
                                        <p:attrNameLst>
                                          <p:attrName>ppt_x</p:attrName>
                                        </p:attrNameLst>
                                      </p:cBhvr>
                                      <p:tavLst>
                                        <p:tav tm="0">
                                          <p:val>
                                            <p:strVal val="1+#ppt_w/2"/>
                                          </p:val>
                                        </p:tav>
                                        <p:tav tm="100000">
                                          <p:val>
                                            <p:strVal val="#ppt_x"/>
                                          </p:val>
                                        </p:tav>
                                      </p:tavLst>
                                    </p:anim>
                                    <p:anim calcmode="lin" valueType="num">
                                      <p:cBhvr additive="base">
                                        <p:cTn id="8" dur="1000" fill="hold"/>
                                        <p:tgtEl>
                                          <p:spTgt spid="337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0" y="1214422"/>
            <a:ext cx="8498417"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When was the Banff National Park founded?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46082" name="Rectangle 2"/>
          <p:cNvSpPr>
            <a:spLocks noChangeArrowheads="1"/>
          </p:cNvSpPr>
          <p:nvPr/>
        </p:nvSpPr>
        <p:spPr bwMode="auto">
          <a:xfrm>
            <a:off x="0" y="2285992"/>
            <a:ext cx="8194423"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What’s the area of the Banff National Park?</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46083" name="Rectangle 3"/>
          <p:cNvSpPr>
            <a:spLocks noChangeArrowheads="1"/>
          </p:cNvSpPr>
          <p:nvPr/>
        </p:nvSpPr>
        <p:spPr bwMode="auto">
          <a:xfrm>
            <a:off x="0" y="3357562"/>
            <a:ext cx="8171981"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What’s the Banff National Park famous for?</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46084" name="Rectangle 4"/>
          <p:cNvSpPr>
            <a:spLocks noChangeArrowheads="1"/>
          </p:cNvSpPr>
          <p:nvPr/>
        </p:nvSpPr>
        <p:spPr bwMode="auto">
          <a:xfrm>
            <a:off x="0" y="4357694"/>
            <a:ext cx="5293437"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What can visitors do there?</a:t>
            </a:r>
            <a:endParaRPr kumimoji="0" lang="en-US" sz="32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город в монреале.jpg"/>
          <p:cNvPicPr>
            <a:picLocks noGrp="1" noChangeAspect="1"/>
          </p:cNvPicPr>
          <p:nvPr>
            <p:ph idx="1"/>
          </p:nvPr>
        </p:nvPicPr>
        <p:blipFill>
          <a:blip r:embed="rId2" cstate="print"/>
          <a:stretch>
            <a:fillRect/>
          </a:stretch>
        </p:blipFill>
        <p:spPr>
          <a:xfrm>
            <a:off x="500034" y="3214688"/>
            <a:ext cx="8215370" cy="3643312"/>
          </a:xfrm>
        </p:spPr>
      </p:pic>
      <p:sp>
        <p:nvSpPr>
          <p:cNvPr id="3" name="Заголовок 2"/>
          <p:cNvSpPr>
            <a:spLocks noGrp="1"/>
          </p:cNvSpPr>
          <p:nvPr>
            <p:ph type="title"/>
          </p:nvPr>
        </p:nvSpPr>
        <p:spPr>
          <a:xfrm>
            <a:off x="357158" y="357166"/>
            <a:ext cx="8229600" cy="2933688"/>
          </a:xfrm>
        </p:spPr>
        <p:txBody>
          <a:bodyPr>
            <a:noAutofit/>
          </a:bodyPr>
          <a:lstStyle/>
          <a:p>
            <a:r>
              <a:rPr sz="2800" smtClean="0"/>
              <a:t> </a:t>
            </a:r>
            <a:r>
              <a:rPr lang="ru-RU" sz="2800" dirty="0" smtClean="0"/>
              <a:t/>
            </a:r>
            <a:br>
              <a:rPr lang="ru-RU" sz="2800" dirty="0" smtClean="0"/>
            </a:br>
            <a:r>
              <a:rPr sz="2800" smtClean="0"/>
              <a:t>          </a:t>
            </a:r>
            <a:r>
              <a:rPr sz="2800" b="1" smtClean="0"/>
              <a:t>The Underground city</a:t>
            </a:r>
            <a:r>
              <a:rPr sz="2800" smtClean="0"/>
              <a:t> is a popular attraction in Montreal. It is a huge space under the ground, consisting of winding tunnels, shops and metro stations. When visiting this place for the first time it seems as if it was in a large anthill, life in which doesn’t stop for a minute. In order not to get lost in the maze of corridors, tourists should carefully follow the signs. </a:t>
            </a:r>
            <a:endParaRPr lang="ru-R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 presetClass="entr" presetSubtype="0" fill="hold" nodeType="afterEffect">
                                  <p:stCondLst>
                                    <p:cond delay="40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14282" y="1714488"/>
            <a:ext cx="8643998"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mj-lt"/>
                <a:ea typeface="Times New Roman" pitchFamily="18" charset="0"/>
                <a:cs typeface="Arial" pitchFamily="34" charset="0"/>
              </a:rPr>
              <a:t>Initially, this object was created to protect citizens from the scorching summer sun. Now the Underground city in Montreal is a huge commercial and business space of 30 km long and 10 floors high. There are 1500 shops and boutiques, about 200 restaurants, more than 30 cinemas, 1600 apartments, 10 metro stations ,a huge number of offices, concert halls, underground garages.</a:t>
            </a:r>
            <a:endParaRPr kumimoji="0" lang="en-US" sz="28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25"/>
                                        </p:tgtEl>
                                        <p:attrNameLst>
                                          <p:attrName>style.visibility</p:attrName>
                                        </p:attrNameLst>
                                      </p:cBhvr>
                                      <p:to>
                                        <p:strVal val="visible"/>
                                      </p:to>
                                    </p:set>
                                    <p:anim calcmode="lin" valueType="num">
                                      <p:cBhvr additive="base">
                                        <p:cTn id="7" dur="1000" fill="hold"/>
                                        <p:tgtEl>
                                          <p:spTgt spid="1025"/>
                                        </p:tgtEl>
                                        <p:attrNameLst>
                                          <p:attrName>ppt_x</p:attrName>
                                        </p:attrNameLst>
                                      </p:cBhvr>
                                      <p:tavLst>
                                        <p:tav tm="0">
                                          <p:val>
                                            <p:strVal val="1+#ppt_w/2"/>
                                          </p:val>
                                        </p:tav>
                                        <p:tav tm="100000">
                                          <p:val>
                                            <p:strVal val="#ppt_x"/>
                                          </p:val>
                                        </p:tav>
                                      </p:tavLst>
                                    </p:anim>
                                    <p:anim calcmode="lin" valueType="num">
                                      <p:cBhvr additive="base">
                                        <p:cTn id="8" dur="1000" fill="hold"/>
                                        <p:tgtEl>
                                          <p:spTgt spid="10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0" y="1571612"/>
            <a:ext cx="5589992"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Why was the object created?</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47106" name="Rectangle 2"/>
          <p:cNvSpPr>
            <a:spLocks noChangeArrowheads="1"/>
          </p:cNvSpPr>
          <p:nvPr/>
        </p:nvSpPr>
        <p:spPr bwMode="auto">
          <a:xfrm>
            <a:off x="0" y="3214686"/>
            <a:ext cx="7707559"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What does  Underground city consist of?</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озеро лох-несс.jpg"/>
          <p:cNvPicPr>
            <a:picLocks noGrp="1" noChangeAspect="1"/>
          </p:cNvPicPr>
          <p:nvPr>
            <p:ph idx="1"/>
          </p:nvPr>
        </p:nvPicPr>
        <p:blipFill>
          <a:blip r:embed="rId2" cstate="print"/>
          <a:stretch>
            <a:fillRect/>
          </a:stretch>
        </p:blipFill>
        <p:spPr>
          <a:xfrm>
            <a:off x="714349" y="3071813"/>
            <a:ext cx="7786742" cy="3357583"/>
          </a:xfrm>
        </p:spPr>
      </p:pic>
      <p:sp>
        <p:nvSpPr>
          <p:cNvPr id="3" name="Заголовок 2"/>
          <p:cNvSpPr>
            <a:spLocks noGrp="1"/>
          </p:cNvSpPr>
          <p:nvPr>
            <p:ph type="title"/>
          </p:nvPr>
        </p:nvSpPr>
        <p:spPr>
          <a:xfrm>
            <a:off x="571472" y="0"/>
            <a:ext cx="8229600" cy="3005150"/>
          </a:xfrm>
        </p:spPr>
        <p:txBody>
          <a:bodyPr>
            <a:noAutofit/>
          </a:bodyPr>
          <a:lstStyle/>
          <a:p>
            <a:r>
              <a:rPr sz="2800" b="1" smtClean="0"/>
              <a:t>Loch Ness</a:t>
            </a:r>
            <a:r>
              <a:rPr sz="2800" smtClean="0"/>
              <a:t> (eng. Loch Ness, Gaelic. Loch Nis)-a large deep freshwater lake in Scotland, stretching for 36 km South-West of Inverness. The lake is widely known in the world thanks to the legend of the Loch Ness monster. There are numerous commercial routes on the lake for tourists who want to enjoy the beautiful nature and possibly see the mythical monster. </a:t>
            </a:r>
            <a:endParaRPr lang="ru-R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 presetClass="entr" presetSubtype="0" fill="hold" nodeType="afterEffect">
                                  <p:stCondLst>
                                    <p:cond delay="40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285720" y="1357298"/>
            <a:ext cx="8501122"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mj-lt"/>
                <a:ea typeface="Times New Roman" pitchFamily="18" charset="0"/>
                <a:cs typeface="Arial" pitchFamily="34" charset="0"/>
              </a:rPr>
              <a:t>Loch Ness is the largest body of water throughout the great Glen geological fault, extending from North to South from Inverness to Fort William. The lake is a part of the Caledonian canal, which connects the Western and Eastern coasts of Scotland. Loch Ness, like many other lakes in this part of Scotland, glacial origin. The lake is quite long and deep, while its water is very muddy, due to the high peat content in the soil.</a:t>
            </a:r>
            <a:endParaRPr kumimoji="0" lang="en-US" sz="28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5841"/>
                                        </p:tgtEl>
                                        <p:attrNameLst>
                                          <p:attrName>style.visibility</p:attrName>
                                        </p:attrNameLst>
                                      </p:cBhvr>
                                      <p:to>
                                        <p:strVal val="visible"/>
                                      </p:to>
                                    </p:set>
                                    <p:anim calcmode="lin" valueType="num">
                                      <p:cBhvr additive="base">
                                        <p:cTn id="7" dur="1000" fill="hold"/>
                                        <p:tgtEl>
                                          <p:spTgt spid="35841"/>
                                        </p:tgtEl>
                                        <p:attrNameLst>
                                          <p:attrName>ppt_x</p:attrName>
                                        </p:attrNameLst>
                                      </p:cBhvr>
                                      <p:tavLst>
                                        <p:tav tm="0">
                                          <p:val>
                                            <p:strVal val="1+#ppt_w/2"/>
                                          </p:val>
                                        </p:tav>
                                        <p:tav tm="100000">
                                          <p:val>
                                            <p:strVal val="#ppt_x"/>
                                          </p:val>
                                        </p:tav>
                                      </p:tavLst>
                                    </p:anim>
                                    <p:anim calcmode="lin" valueType="num">
                                      <p:cBhvr additive="base">
                                        <p:cTn id="8" dur="1000" fill="hold"/>
                                        <p:tgtEl>
                                          <p:spTgt spid="358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0" y="1571612"/>
            <a:ext cx="6841938"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What is the Loch Ness Famous for?</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48130" name="Rectangle 2"/>
          <p:cNvSpPr>
            <a:spLocks noChangeArrowheads="1"/>
          </p:cNvSpPr>
          <p:nvPr/>
        </p:nvSpPr>
        <p:spPr bwMode="auto">
          <a:xfrm>
            <a:off x="0" y="2643182"/>
            <a:ext cx="6341801"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Where is the Loch Ness located?</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48131" name="Rectangle 3"/>
          <p:cNvSpPr>
            <a:spLocks noChangeArrowheads="1"/>
          </p:cNvSpPr>
          <p:nvPr/>
        </p:nvSpPr>
        <p:spPr bwMode="auto">
          <a:xfrm>
            <a:off x="0" y="3857628"/>
            <a:ext cx="6227987"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Why is water in the lake muddy?</a:t>
            </a:r>
            <a:endParaRPr kumimoji="0" lang="en-US" sz="32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эдинбургский замок.jpg"/>
          <p:cNvPicPr>
            <a:picLocks noGrp="1" noChangeAspect="1"/>
          </p:cNvPicPr>
          <p:nvPr>
            <p:ph idx="1"/>
          </p:nvPr>
        </p:nvPicPr>
        <p:blipFill>
          <a:blip r:embed="rId2" cstate="print"/>
          <a:stretch>
            <a:fillRect/>
          </a:stretch>
        </p:blipFill>
        <p:spPr>
          <a:xfrm>
            <a:off x="428596" y="2143116"/>
            <a:ext cx="8286808" cy="4357718"/>
          </a:xfrm>
        </p:spPr>
      </p:pic>
      <p:sp>
        <p:nvSpPr>
          <p:cNvPr id="3" name="Заголовок 2"/>
          <p:cNvSpPr>
            <a:spLocks noGrp="1"/>
          </p:cNvSpPr>
          <p:nvPr>
            <p:ph type="title"/>
          </p:nvPr>
        </p:nvSpPr>
        <p:spPr>
          <a:xfrm>
            <a:off x="428596" y="214290"/>
            <a:ext cx="8229600" cy="1790704"/>
          </a:xfrm>
        </p:spPr>
        <p:txBody>
          <a:bodyPr>
            <a:noAutofit/>
          </a:bodyPr>
          <a:lstStyle/>
          <a:p>
            <a:r>
              <a:rPr sz="2800" b="1" smtClean="0"/>
              <a:t>Edinburgh castle </a:t>
            </a:r>
            <a:r>
              <a:rPr sz="2800" smtClean="0"/>
              <a:t>(eng. Edinburgh Castle) — an ancient fortress on the Castle rock in the center of the Scottish capital-Edinburgh. Until recently, it was at the disposal of the British Ministry of defense. </a:t>
            </a:r>
            <a:endParaRPr lang="ru-R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 presetClass="entr" presetSubtype="0" fill="hold" nodeType="afterEffect">
                                  <p:stCondLst>
                                    <p:cond delay="40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5720" y="1714488"/>
            <a:ext cx="8501090" cy="3539430"/>
          </a:xfrm>
          <a:prstGeom prst="rect">
            <a:avLst/>
          </a:prstGeom>
          <a:noFill/>
        </p:spPr>
        <p:txBody>
          <a:bodyPr wrap="square" rtlCol="0">
            <a:spAutoFit/>
          </a:bodyPr>
          <a:lstStyle/>
          <a:p>
            <a:r>
              <a:rPr lang="en-US" sz="2800" dirty="0" smtClean="0">
                <a:latin typeface="+mj-lt"/>
              </a:rPr>
              <a:t>The castle is open to the public and is Edinburgh's main tourist attraction. Edinburgh Castle is a stronghold that was once the residence of Scottish monarchs and now serves mostly as a museum. It stands 443 feet (135 </a:t>
            </a:r>
            <a:r>
              <a:rPr lang="en-US" sz="2800" dirty="0" err="1" smtClean="0">
                <a:latin typeface="+mj-lt"/>
              </a:rPr>
              <a:t>metres</a:t>
            </a:r>
            <a:r>
              <a:rPr lang="en-US" sz="2800" dirty="0" smtClean="0">
                <a:latin typeface="+mj-lt"/>
              </a:rPr>
              <a:t>) above sea level and overlooks the city of Edinburgh from a volcanic crag called Castle Rock. Castle Rock has been the site of human activity for at least 3,000 years. </a:t>
            </a:r>
            <a:endParaRPr lang="ru-RU" sz="2800"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28596" y="285728"/>
            <a:ext cx="8229600" cy="1790704"/>
          </a:xfrm>
        </p:spPr>
        <p:txBody>
          <a:bodyPr>
            <a:noAutofit/>
          </a:bodyPr>
          <a:lstStyle/>
          <a:p>
            <a:endParaRPr lang="ru-RU" sz="2800"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500034" y="571480"/>
            <a:ext cx="8404802" cy="509589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28596" y="285728"/>
            <a:ext cx="8229600" cy="1790704"/>
          </a:xfrm>
        </p:spPr>
        <p:txBody>
          <a:bodyPr>
            <a:noAutofit/>
          </a:bodyPr>
          <a:lstStyle/>
          <a:p>
            <a:endParaRPr lang="ru-RU" sz="2800"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357158" y="928670"/>
            <a:ext cx="8229600" cy="5143536"/>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28596" y="285728"/>
            <a:ext cx="8229600" cy="1790704"/>
          </a:xfrm>
        </p:spPr>
        <p:txBody>
          <a:bodyPr>
            <a:noAutofit/>
          </a:bodyPr>
          <a:lstStyle/>
          <a:p>
            <a:endParaRPr lang="ru-RU" sz="2800"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457200" y="642918"/>
            <a:ext cx="8229600" cy="5500726"/>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28596" y="285728"/>
            <a:ext cx="8229600" cy="1790704"/>
          </a:xfrm>
        </p:spPr>
        <p:txBody>
          <a:bodyPr>
            <a:noAutofit/>
          </a:bodyPr>
          <a:lstStyle/>
          <a:p>
            <a:endParaRPr lang="ru-RU" sz="2800"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428596" y="642918"/>
            <a:ext cx="7977518" cy="5598707"/>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28596" y="285728"/>
            <a:ext cx="8229600" cy="1790704"/>
          </a:xfrm>
        </p:spPr>
        <p:txBody>
          <a:bodyPr>
            <a:noAutofit/>
          </a:bodyPr>
          <a:lstStyle/>
          <a:p>
            <a:endParaRPr lang="ru-RU" sz="2800"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571472" y="500042"/>
            <a:ext cx="7870705" cy="579720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571604" y="357166"/>
          <a:ext cx="6096000" cy="579120"/>
        </p:xfrm>
        <a:graphic>
          <a:graphicData uri="http://schemas.openxmlformats.org/drawingml/2006/table">
            <a:tbl>
              <a:tblPr firstRow="1" bandRow="1">
                <a:tableStyleId>{5C22544A-7EE6-4342-B048-85BDC9FD1C3A}</a:tableStyleId>
              </a:tblPr>
              <a:tblGrid>
                <a:gridCol w="6096000"/>
              </a:tblGrid>
              <a:tr h="428628">
                <a:tc>
                  <a:txBody>
                    <a:bodyPr/>
                    <a:lstStyle/>
                    <a:p>
                      <a:pPr algn="ctr"/>
                      <a:r>
                        <a:rPr lang="ru-RU" sz="3200" dirty="0" smtClean="0">
                          <a:solidFill>
                            <a:srgbClr val="C00000"/>
                          </a:solidFill>
                        </a:rPr>
                        <a:t>Результаты</a:t>
                      </a:r>
                      <a:r>
                        <a:rPr lang="ru-RU" sz="3200" baseline="0" dirty="0" smtClean="0">
                          <a:solidFill>
                            <a:srgbClr val="C00000"/>
                          </a:solidFill>
                        </a:rPr>
                        <a:t> анкетирования</a:t>
                      </a:r>
                      <a:endParaRPr lang="ru-RU" sz="3200" dirty="0">
                        <a:solidFill>
                          <a:srgbClr val="C00000"/>
                        </a:solidFill>
                      </a:endParaRPr>
                    </a:p>
                  </a:txBody>
                  <a:tcPr>
                    <a:solidFill>
                      <a:schemeClr val="tx1"/>
                    </a:solidFill>
                  </a:tcPr>
                </a:tc>
              </a:tr>
            </a:tbl>
          </a:graphicData>
        </a:graphic>
      </p:graphicFrame>
      <p:sp>
        <p:nvSpPr>
          <p:cNvPr id="12" name="TextBox 11"/>
          <p:cNvSpPr txBox="1"/>
          <p:nvPr/>
        </p:nvSpPr>
        <p:spPr>
          <a:xfrm>
            <a:off x="214282" y="1142984"/>
            <a:ext cx="8072494" cy="830997"/>
          </a:xfrm>
          <a:prstGeom prst="rect">
            <a:avLst/>
          </a:prstGeom>
          <a:noFill/>
        </p:spPr>
        <p:txBody>
          <a:bodyPr wrap="square" rtlCol="0">
            <a:spAutoFit/>
          </a:bodyPr>
          <a:lstStyle/>
          <a:p>
            <a:r>
              <a:rPr lang="ru-RU" sz="2400" dirty="0" smtClean="0"/>
              <a:t>Нужна  ли такая электронная презентация на уроках  английского языка?    Да-100%    Нет-0%</a:t>
            </a:r>
            <a:endParaRPr lang="ru-RU" sz="2400" dirty="0"/>
          </a:p>
        </p:txBody>
      </p:sp>
      <p:sp>
        <p:nvSpPr>
          <p:cNvPr id="13" name="TextBox 12"/>
          <p:cNvSpPr txBox="1"/>
          <p:nvPr/>
        </p:nvSpPr>
        <p:spPr>
          <a:xfrm>
            <a:off x="214282" y="2071678"/>
            <a:ext cx="8358246" cy="830997"/>
          </a:xfrm>
          <a:prstGeom prst="rect">
            <a:avLst/>
          </a:prstGeom>
          <a:noFill/>
        </p:spPr>
        <p:txBody>
          <a:bodyPr wrap="square" rtlCol="0">
            <a:spAutoFit/>
          </a:bodyPr>
          <a:lstStyle/>
          <a:p>
            <a:r>
              <a:rPr lang="ru-RU" sz="2400" dirty="0" smtClean="0"/>
              <a:t>Поможет ли Вам презентация при подготовке к урокам английского языка?    Да-80%    Нет-20%</a:t>
            </a:r>
            <a:endParaRPr lang="ru-RU" sz="2400" dirty="0"/>
          </a:p>
        </p:txBody>
      </p:sp>
      <p:sp>
        <p:nvSpPr>
          <p:cNvPr id="14" name="TextBox 13"/>
          <p:cNvSpPr txBox="1"/>
          <p:nvPr/>
        </p:nvSpPr>
        <p:spPr>
          <a:xfrm>
            <a:off x="214282" y="3000372"/>
            <a:ext cx="8358246" cy="830997"/>
          </a:xfrm>
          <a:prstGeom prst="rect">
            <a:avLst/>
          </a:prstGeom>
          <a:noFill/>
        </p:spPr>
        <p:txBody>
          <a:bodyPr wrap="square" rtlCol="0">
            <a:spAutoFit/>
          </a:bodyPr>
          <a:lstStyle/>
          <a:p>
            <a:r>
              <a:rPr lang="ru-RU" sz="2400" dirty="0" smtClean="0"/>
              <a:t>Экономит ли данная презентация  ваше время при подготовке к урокам?    Да-60%   Нет-40%</a:t>
            </a:r>
            <a:endParaRPr lang="ru-RU" sz="2400" dirty="0"/>
          </a:p>
        </p:txBody>
      </p:sp>
      <p:sp>
        <p:nvSpPr>
          <p:cNvPr id="15" name="TextBox 14"/>
          <p:cNvSpPr txBox="1"/>
          <p:nvPr/>
        </p:nvSpPr>
        <p:spPr>
          <a:xfrm>
            <a:off x="214282" y="4000504"/>
            <a:ext cx="8786874" cy="461665"/>
          </a:xfrm>
          <a:prstGeom prst="rect">
            <a:avLst/>
          </a:prstGeom>
          <a:noFill/>
        </p:spPr>
        <p:txBody>
          <a:bodyPr wrap="square" rtlCol="0">
            <a:spAutoFit/>
          </a:bodyPr>
          <a:lstStyle/>
          <a:p>
            <a:r>
              <a:rPr lang="ru-RU" sz="2400" dirty="0" smtClean="0"/>
              <a:t>Понравилась ли Вам данная презентация?   Да-100%   Нет-0%</a:t>
            </a:r>
            <a:endParaRPr lang="ru-RU" sz="2400" dirty="0"/>
          </a:p>
        </p:txBody>
      </p:sp>
      <p:sp>
        <p:nvSpPr>
          <p:cNvPr id="16" name="TextBox 15"/>
          <p:cNvSpPr txBox="1"/>
          <p:nvPr/>
        </p:nvSpPr>
        <p:spPr>
          <a:xfrm>
            <a:off x="214282" y="4572008"/>
            <a:ext cx="8572560" cy="830997"/>
          </a:xfrm>
          <a:prstGeom prst="rect">
            <a:avLst/>
          </a:prstGeom>
          <a:noFill/>
        </p:spPr>
        <p:txBody>
          <a:bodyPr wrap="square" rtlCol="0">
            <a:spAutoFit/>
          </a:bodyPr>
          <a:lstStyle/>
          <a:p>
            <a:r>
              <a:rPr lang="ru-RU" sz="2400" dirty="0" smtClean="0"/>
              <a:t>Что понравилось больше всего?  Содержание-46,6%   Оформление-33,4%   Интернет-ресурс-20%</a:t>
            </a:r>
            <a:endParaRPr lang="ru-RU" sz="2400" dirty="0"/>
          </a:p>
        </p:txBody>
      </p:sp>
      <p:sp>
        <p:nvSpPr>
          <p:cNvPr id="17" name="TextBox 16"/>
          <p:cNvSpPr txBox="1"/>
          <p:nvPr/>
        </p:nvSpPr>
        <p:spPr>
          <a:xfrm>
            <a:off x="285720" y="5500702"/>
            <a:ext cx="8501122" cy="830997"/>
          </a:xfrm>
          <a:prstGeom prst="rect">
            <a:avLst/>
          </a:prstGeom>
          <a:noFill/>
        </p:spPr>
        <p:txBody>
          <a:bodyPr wrap="square" rtlCol="0">
            <a:spAutoFit/>
          </a:bodyPr>
          <a:lstStyle/>
          <a:p>
            <a:r>
              <a:rPr lang="ru-RU" sz="2400" dirty="0" smtClean="0"/>
              <a:t>Хотели бы Вы что-нибудь добавить или изменить?    Да-86,6%   Нет-13,4%</a:t>
            </a:r>
            <a:endParaRPr lang="ru-RU" sz="24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487</TotalTime>
  <Words>1557</Words>
  <Application>Microsoft Office PowerPoint</Application>
  <PresentationFormat>Экран (4:3)</PresentationFormat>
  <Paragraphs>73</Paragraphs>
  <Slides>37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37</vt:i4>
      </vt:variant>
    </vt:vector>
  </HeadingPairs>
  <TitlesOfParts>
    <vt:vector size="38" baseType="lpstr">
      <vt:lpstr>Бумажная</vt:lpstr>
      <vt:lpstr>Holidays abroad</vt:lpstr>
      <vt:lpstr>Цель проектной работы:</vt:lpstr>
      <vt:lpstr>Grand Canyon National Park (Eng. Grand Canyon National Park) - one of the oldest national parks in the United States, located in Arizona.  It’s one of the recognized natural wonders in the world. The park’s area is 4927 km². </vt:lpstr>
      <vt:lpstr>Слайд 4</vt:lpstr>
      <vt:lpstr>Слайд 5</vt:lpstr>
      <vt:lpstr>Слайд 6</vt:lpstr>
      <vt:lpstr>Слайд 7</vt:lpstr>
      <vt:lpstr>Слайд 8</vt:lpstr>
      <vt:lpstr>Yellowstone is a national park and biosphere reserve in the northwestern United States, protected by UNESCO. It is located on the territory of three states at once: Wyoming (the largest part), Idaho and Montana. </vt:lpstr>
      <vt:lpstr>Слайд 10</vt:lpstr>
      <vt:lpstr>Слайд 11</vt:lpstr>
      <vt:lpstr> Statue of Liberty, full name - Freedom, illuminating the world, Eng. Liberty Enlightening the World) - one of the most famous sculptures in the US and in the world, often called "the symbol of New York and the USA", and democracy”,“ Lady Liberty ”. The Statue of Liberty is one of the most famous monuments of the USA. </vt:lpstr>
      <vt:lpstr>Слайд 13</vt:lpstr>
      <vt:lpstr>Слайд 14</vt:lpstr>
      <vt:lpstr>Despite the fact that Niagara Falls is located about 40 km from the city of Toronto, it is considered to be its main natural attraction. Niagara is one of the most amazing and picturesque waterfalls in the world. It takes its origin in the United States, but the most fascinating species went to Canada. </vt:lpstr>
      <vt:lpstr>Слайд 16</vt:lpstr>
      <vt:lpstr>Слайд 17</vt:lpstr>
      <vt:lpstr> Notre Dame de Montreal - the oldest  basilica in the old part of the city of Montreal, which has the status of a cathedral and is considered one of the most beautiful churches in Canada</vt:lpstr>
      <vt:lpstr>Слайд 19</vt:lpstr>
      <vt:lpstr>Слайд 20</vt:lpstr>
      <vt:lpstr>Banff National Park (Banff National Park) - one of the main natural attractions of Canada. Founded in 1885, it is the first and also the largest nature reserve in the country - its area is 6,641 square meters. km Since 1984 it has been included in the UNESCO World Heritage List. </vt:lpstr>
      <vt:lpstr>Слайд 22</vt:lpstr>
      <vt:lpstr>Слайд 23</vt:lpstr>
      <vt:lpstr>            The Underground city is a popular attraction in Montreal. It is a huge space under the ground, consisting of winding tunnels, shops and metro stations. When visiting this place for the first time it seems as if it was in a large anthill, life in which doesn’t stop for a minute. In order not to get lost in the maze of corridors, tourists should carefully follow the signs. </vt:lpstr>
      <vt:lpstr>Слайд 25</vt:lpstr>
      <vt:lpstr>Слайд 26</vt:lpstr>
      <vt:lpstr>Loch Ness (eng. Loch Ness, Gaelic. Loch Nis)-a large deep freshwater lake in Scotland, stretching for 36 km South-West of Inverness. The lake is widely known in the world thanks to the legend of the Loch Ness monster. There are numerous commercial routes on the lake for tourists who want to enjoy the beautiful nature and possibly see the mythical monster. </vt:lpstr>
      <vt:lpstr>Слайд 28</vt:lpstr>
      <vt:lpstr>Слайд 29</vt:lpstr>
      <vt:lpstr>Edinburgh castle (eng. Edinburgh Castle) — an ancient fortress on the Castle rock in the center of the Scottish capital-Edinburgh. Until recently, it was at the disposal of the British Ministry of defense. </vt:lpstr>
      <vt:lpstr>Слайд 31</vt:lpstr>
      <vt:lpstr>Слайд 32</vt:lpstr>
      <vt:lpstr>Слайд 33</vt:lpstr>
      <vt:lpstr>Слайд 34</vt:lpstr>
      <vt:lpstr>Слайд 35</vt:lpstr>
      <vt:lpstr>Слайд 36</vt:lpstr>
      <vt:lpstr>Слайд 37</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Holidays abroad</dc:title>
  <dc:creator>админ</dc:creator>
  <cp:lastModifiedBy>Елена</cp:lastModifiedBy>
  <cp:revision>53</cp:revision>
  <dcterms:created xsi:type="dcterms:W3CDTF">2019-03-01T14:30:29Z</dcterms:created>
  <dcterms:modified xsi:type="dcterms:W3CDTF">2020-03-01T14:30:20Z</dcterms:modified>
</cp:coreProperties>
</file>